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tih Ilig" initials="FI" lastIdx="1" clrIdx="0">
    <p:extLst>
      <p:ext uri="{19B8F6BF-5375-455C-9EA6-DF929625EA0E}">
        <p15:presenceInfo xmlns:p15="http://schemas.microsoft.com/office/powerpoint/2012/main" userId="496d650fd4260e0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6" autoAdjust="0"/>
    <p:restoredTop sz="67791" autoAdjust="0"/>
  </p:normalViewPr>
  <p:slideViewPr>
    <p:cSldViewPr snapToGrid="0">
      <p:cViewPr varScale="1">
        <p:scale>
          <a:sx n="78" d="100"/>
          <a:sy n="78" d="100"/>
        </p:scale>
        <p:origin x="1584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C99169-6F43-4ED6-8640-7FEDE68C5C2A}" type="datetimeFigureOut">
              <a:rPr lang="tr-TR" smtClean="0"/>
              <a:t>22.10.2021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B4493F-00C4-4827-BC12-BF3C09C8CC5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51795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41451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smtClean="0"/>
              <a:t>Arkadaşlar</a:t>
            </a:r>
            <a:r>
              <a:rPr lang="tr-TR" baseline="0" smtClean="0"/>
              <a:t> hatırlayacak olursanız bir önceki derste Combinational Logic bloklarını nasıl always bloklarında kullandığımızı anlatmıştık. </a:t>
            </a:r>
          </a:p>
          <a:p>
            <a:r>
              <a:rPr lang="tr-TR" baseline="0" smtClean="0"/>
              <a:t>Yani burada gördüğünüz boşluğa bir wire yada reg geliyordu ve sensitivity list’e yazılan sinyaller değiştikçe tetikleniyordu değil mi?</a:t>
            </a:r>
          </a:p>
          <a:p>
            <a:r>
              <a:rPr lang="tr-TR" baseline="0" smtClean="0"/>
              <a:t>Ayrıca orada herhangi bir clk kullanmıyorduk. </a:t>
            </a:r>
          </a:p>
          <a:p>
            <a:r>
              <a:rPr lang="tr-TR" baseline="0" smtClean="0"/>
              <a:t>Şimdi artık clock içeren devrelere yani sequential logic devrelerine geçiyoruz arkadaşlar. Bu devreler clk içeren devrelerdir </a:t>
            </a:r>
            <a:r>
              <a:rPr lang="tr-TR" baseline="0" smtClean="0"/>
              <a:t>ve  </a:t>
            </a:r>
            <a:r>
              <a:rPr lang="tr-TR" baseline="0" smtClean="0"/>
              <a:t>sensitivity list e clk yazılır. </a:t>
            </a:r>
          </a:p>
          <a:p>
            <a:r>
              <a:rPr lang="tr-TR" baseline="0" smtClean="0"/>
              <a:t>Yani artık flip floplara , registerlara geçiyoruz arkadaşlar. Sayısal tasarımdan hatırlayacak olursanız bu devreler storage yani depolama </a:t>
            </a:r>
            <a:r>
              <a:rPr lang="tr-TR" baseline="0" smtClean="0"/>
              <a:t>yapabiliyordu.</a:t>
            </a:r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394943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sz="1200" b="1" i="0" kern="1200" baseline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3006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81010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22.10.2021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07755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22.10.2021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0544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22.10.2021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79256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22.10.2021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9796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22.10.2021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85846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22.10.2021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2750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22.10.2021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75922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22.10.2021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989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22.10.2021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19254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22.10.2021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62269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22.10.2021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7717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C81DA-0F31-4EF5-8FA1-010BA321E2EC}" type="datetimeFigureOut">
              <a:rPr lang="tr-TR" smtClean="0"/>
              <a:t>22.10.2021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5408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0"/>
            <a:ext cx="10287000" cy="6858000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4888836" y="6045200"/>
            <a:ext cx="25667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b="1" smtClean="0">
                <a:latin typeface="Informal Roman" panose="030604020304060B0204" pitchFamily="66" charset="0"/>
              </a:rPr>
              <a:t>FATİH İLİĞ</a:t>
            </a:r>
            <a:endParaRPr lang="tr-TR" sz="4000" b="1">
              <a:latin typeface="Informal Roman" panose="030604020304060B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288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ikdörtgen 19"/>
          <p:cNvSpPr/>
          <p:nvPr/>
        </p:nvSpPr>
        <p:spPr>
          <a:xfrm>
            <a:off x="2545491" y="976188"/>
            <a:ext cx="7784758" cy="121096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1" name="Dikdörtgen 10"/>
          <p:cNvSpPr/>
          <p:nvPr/>
        </p:nvSpPr>
        <p:spPr>
          <a:xfrm>
            <a:off x="257538" y="317937"/>
            <a:ext cx="27815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b="1" smtClean="0">
                <a:latin typeface="Times New Roman" panose="02020603050405020304" pitchFamily="18" charset="0"/>
                <a:ea typeface="Calibri" panose="020F0502020204030204" pitchFamily="34" charset="0"/>
              </a:rPr>
              <a:t>Always – Sequential Logic</a:t>
            </a:r>
            <a:endParaRPr lang="tr-TR"/>
          </a:p>
        </p:txBody>
      </p:sp>
      <p:sp>
        <p:nvSpPr>
          <p:cNvPr id="12" name="Metin kutusu 11"/>
          <p:cNvSpPr txBox="1"/>
          <p:nvPr/>
        </p:nvSpPr>
        <p:spPr>
          <a:xfrm>
            <a:off x="4947706" y="1124468"/>
            <a:ext cx="4974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mtClean="0"/>
              <a:t>Always @(    herhangi bir sinyal, reg veya wire  )</a:t>
            </a:r>
            <a:endParaRPr lang="tr-TR"/>
          </a:p>
        </p:txBody>
      </p:sp>
      <p:sp>
        <p:nvSpPr>
          <p:cNvPr id="13" name="Dikdörtgen 12"/>
          <p:cNvSpPr/>
          <p:nvPr/>
        </p:nvSpPr>
        <p:spPr>
          <a:xfrm>
            <a:off x="2788467" y="1124468"/>
            <a:ext cx="18604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b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Bir önceki derste</a:t>
            </a:r>
            <a:endParaRPr lang="tr-TR" b="1"/>
          </a:p>
        </p:txBody>
      </p:sp>
      <p:cxnSp>
        <p:nvCxnSpPr>
          <p:cNvPr id="15" name="Düz Ok Bağlayıcısı 14"/>
          <p:cNvCxnSpPr>
            <a:stCxn id="13" idx="3"/>
            <a:endCxn id="12" idx="1"/>
          </p:cNvCxnSpPr>
          <p:nvPr/>
        </p:nvCxnSpPr>
        <p:spPr>
          <a:xfrm>
            <a:off x="4648913" y="1309134"/>
            <a:ext cx="2987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ikdörtgen 15"/>
          <p:cNvSpPr/>
          <p:nvPr/>
        </p:nvSpPr>
        <p:spPr>
          <a:xfrm>
            <a:off x="2775960" y="1702307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b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 derste</a:t>
            </a:r>
            <a:endParaRPr lang="tr-TR" b="1"/>
          </a:p>
        </p:txBody>
      </p:sp>
      <p:cxnSp>
        <p:nvCxnSpPr>
          <p:cNvPr id="17" name="Düz Ok Bağlayıcısı 16"/>
          <p:cNvCxnSpPr/>
          <p:nvPr/>
        </p:nvCxnSpPr>
        <p:spPr>
          <a:xfrm>
            <a:off x="3903192" y="1878049"/>
            <a:ext cx="10445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Metin kutusu 18"/>
          <p:cNvSpPr txBox="1"/>
          <p:nvPr/>
        </p:nvSpPr>
        <p:spPr>
          <a:xfrm>
            <a:off x="4947706" y="1727207"/>
            <a:ext cx="4974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mtClean="0"/>
              <a:t>Always @(     clock sinyali                                      )</a:t>
            </a:r>
            <a:endParaRPr lang="tr-TR"/>
          </a:p>
        </p:txBody>
      </p:sp>
      <p:pic>
        <p:nvPicPr>
          <p:cNvPr id="23" name="Resim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9576" y="2743844"/>
            <a:ext cx="5072842" cy="1878324"/>
          </a:xfrm>
          <a:prstGeom prst="rect">
            <a:avLst/>
          </a:prstGeom>
        </p:spPr>
      </p:pic>
      <p:pic>
        <p:nvPicPr>
          <p:cNvPr id="24" name="Resim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8690" y="5178862"/>
            <a:ext cx="4762500" cy="37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062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7232" y="667780"/>
            <a:ext cx="1057275" cy="876300"/>
          </a:xfrm>
          <a:prstGeom prst="rect">
            <a:avLst/>
          </a:prstGeom>
        </p:spPr>
      </p:pic>
      <p:pic>
        <p:nvPicPr>
          <p:cNvPr id="4" name="Resi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0344" y="1906673"/>
            <a:ext cx="4591050" cy="235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377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ikdörtgen 5"/>
          <p:cNvSpPr/>
          <p:nvPr/>
        </p:nvSpPr>
        <p:spPr>
          <a:xfrm>
            <a:off x="146176" y="625900"/>
            <a:ext cx="40446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</a:rPr>
              <a:t>Rising edge and falling edge sensitivity</a:t>
            </a:r>
            <a:r>
              <a:rPr lang="en-US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tr-TR"/>
          </a:p>
        </p:txBody>
      </p:sp>
      <p:sp>
        <p:nvSpPr>
          <p:cNvPr id="7" name="Dikdörtgen 6"/>
          <p:cNvSpPr/>
          <p:nvPr/>
        </p:nvSpPr>
        <p:spPr>
          <a:xfrm>
            <a:off x="158683" y="995232"/>
            <a:ext cx="11767712" cy="4580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Always@(posedge (clk)) 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 </a:t>
            </a:r>
            <a:r>
              <a:rPr lang="en-US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always@(negedge (clk))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blocks are used to describe </a:t>
            </a:r>
            <a:r>
              <a:rPr lang="en-US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Sequential Logic 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(Registers). </a:t>
            </a:r>
            <a:r>
              <a:rPr lang="tr-TR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Resim 8"/>
          <p:cNvPicPr/>
          <p:nvPr/>
        </p:nvPicPr>
        <p:blipFill>
          <a:blip r:embed="rId3"/>
          <a:stretch>
            <a:fillRect/>
          </a:stretch>
        </p:blipFill>
        <p:spPr>
          <a:xfrm>
            <a:off x="3659273" y="1822638"/>
            <a:ext cx="3267075" cy="1228725"/>
          </a:xfrm>
          <a:prstGeom prst="rect">
            <a:avLst/>
          </a:prstGeom>
        </p:spPr>
      </p:pic>
      <p:pic>
        <p:nvPicPr>
          <p:cNvPr id="10" name="Resim 9"/>
          <p:cNvPicPr/>
          <p:nvPr/>
        </p:nvPicPr>
        <p:blipFill>
          <a:blip r:embed="rId4"/>
          <a:stretch>
            <a:fillRect/>
          </a:stretch>
        </p:blipFill>
        <p:spPr>
          <a:xfrm>
            <a:off x="1268498" y="3420695"/>
            <a:ext cx="2390775" cy="1924050"/>
          </a:xfrm>
          <a:prstGeom prst="rect">
            <a:avLst/>
          </a:prstGeom>
        </p:spPr>
      </p:pic>
      <p:cxnSp>
        <p:nvCxnSpPr>
          <p:cNvPr id="12" name="Düz Ok Bağlayıcısı 11"/>
          <p:cNvCxnSpPr/>
          <p:nvPr/>
        </p:nvCxnSpPr>
        <p:spPr>
          <a:xfrm>
            <a:off x="3952875" y="4382720"/>
            <a:ext cx="30575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etin kutusu 12"/>
          <p:cNvSpPr txBox="1"/>
          <p:nvPr/>
        </p:nvSpPr>
        <p:spPr>
          <a:xfrm>
            <a:off x="4914900" y="4086225"/>
            <a:ext cx="980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mtClean="0"/>
              <a:t>What if?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18531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403653" y="1059878"/>
            <a:ext cx="8878395" cy="19595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Only </a:t>
            </a:r>
            <a:r>
              <a:rPr lang="en-US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&lt;= (non-blocking) assignments should be used in an always@(posedge (clk)) 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block. 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Never 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 </a:t>
            </a:r>
            <a:r>
              <a:rPr lang="en-US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= (blocking) 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assignments in </a:t>
            </a:r>
            <a:r>
              <a:rPr lang="en-US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always@(posedge (clk)) 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blocks. 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Only use always@(posedge (clk)) when you want to infer an element that changes its value at the positive or negative edge of the clock. 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Dikdörtgen 4"/>
          <p:cNvSpPr/>
          <p:nvPr/>
        </p:nvSpPr>
        <p:spPr>
          <a:xfrm>
            <a:off x="282099" y="417138"/>
            <a:ext cx="41730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b="1" smtClean="0">
                <a:latin typeface="Times New Roman" panose="02020603050405020304" pitchFamily="18" charset="0"/>
                <a:ea typeface="Calibri" panose="020F0502020204030204" pitchFamily="34" charset="0"/>
              </a:rPr>
              <a:t>Blocking and Non Blocking Assignments</a:t>
            </a:r>
            <a:endParaRPr lang="tr-TR"/>
          </a:p>
        </p:txBody>
      </p:sp>
      <p:sp>
        <p:nvSpPr>
          <p:cNvPr id="6" name="Dikdörtgen 5"/>
          <p:cNvSpPr/>
          <p:nvPr/>
        </p:nvSpPr>
        <p:spPr>
          <a:xfrm>
            <a:off x="1762896" y="3398999"/>
            <a:ext cx="9790672" cy="685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 blocking assignments in always blocks that are written to generate combinational logic.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 nonblocking assignments in always blocks that are written to generate sequential logic.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123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1672</TotalTime>
  <Words>244</Words>
  <Application>Microsoft Office PowerPoint</Application>
  <PresentationFormat>Geniş ekran</PresentationFormat>
  <Paragraphs>24</Paragraphs>
  <Slides>5</Slides>
  <Notes>4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Informal Roman</vt:lpstr>
      <vt:lpstr>Symbol</vt:lpstr>
      <vt:lpstr>Times New Roman</vt:lpstr>
      <vt:lpstr>Office Teması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>NouS/TncTR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Fatih Ilig</dc:creator>
  <cp:lastModifiedBy>Fatih Ilig</cp:lastModifiedBy>
  <cp:revision>69</cp:revision>
  <dcterms:created xsi:type="dcterms:W3CDTF">2021-10-07T19:14:53Z</dcterms:created>
  <dcterms:modified xsi:type="dcterms:W3CDTF">2021-10-22T18:36:30Z</dcterms:modified>
</cp:coreProperties>
</file>

<file path=docProps/thumbnail.jpeg>
</file>